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CB05-877B-41D9-8BCD-8359D9589B23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8971D-E712-400A-9590-9E6AADF44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6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D58434-2A71-41ED-8F8A-B78EA9E053F4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6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ED1533-6A80-4834-BC6D-ED0E0F3DF463}" type="slidenum">
              <a:rPr lang="en-AU" altLang="en-US">
                <a:latin typeface="Times New Roman" panose="02020603050405020304" pitchFamily="18" charset="0"/>
              </a:rPr>
              <a:pPr/>
              <a:t>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6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0834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6F0110-42E4-49FC-80A3-5424F5ACFF8C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24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4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F81D34-B35D-4D0D-9129-C176DA186265}" type="slidenum">
              <a:rPr lang="en-AU" altLang="en-US">
                <a:latin typeface="Times New Roman" panose="02020603050405020304" pitchFamily="18" charset="0"/>
              </a:rPr>
              <a:pPr/>
              <a:t>10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4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3058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036901-F8ED-4D75-B10B-398881266C44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26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6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1DB474-B8CF-4FED-BE66-259686F591EA}" type="slidenum">
              <a:rPr lang="en-AU" altLang="en-US">
                <a:latin typeface="Times New Roman" panose="02020603050405020304" pitchFamily="18" charset="0"/>
              </a:rPr>
              <a:pPr/>
              <a:t>11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6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8062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960458-79D5-409A-B186-CAA9F263A240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28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8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11CE01-BF68-48D3-841C-D7C51DF62468}" type="slidenum">
              <a:rPr lang="en-AU" altLang="en-US">
                <a:latin typeface="Times New Roman" panose="02020603050405020304" pitchFamily="18" charset="0"/>
              </a:rPr>
              <a:pPr/>
              <a:t>12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8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566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3280A4-4735-4CBF-AFF1-29F76799C7E8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8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8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EA4A30-4261-4BD4-8628-E8544EBBD825}" type="slidenum">
              <a:rPr lang="en-AU" altLang="en-US">
                <a:latin typeface="Times New Roman" panose="02020603050405020304" pitchFamily="18" charset="0"/>
              </a:rPr>
              <a:pPr/>
              <a:t>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8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Floating</a:t>
            </a:r>
            <a:r>
              <a:rPr lang="en-US" altLang="en-US" baseline="0" dirty="0" smtClean="0"/>
              <a:t> point : </a:t>
            </a:r>
            <a:r>
              <a:rPr lang="ar-JO" altLang="en-US" baseline="0" dirty="0" smtClean="0"/>
              <a:t>الأعداد العشرية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718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DA283C-7F3B-44AE-8DAB-77A26695E157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10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0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7F0A401-F1D8-4503-B6E4-0520EA67DBA7}" type="slidenum">
              <a:rPr lang="en-AU" altLang="en-US">
                <a:latin typeface="Times New Roman" panose="02020603050405020304" pitchFamily="18" charset="0"/>
              </a:rPr>
              <a:pPr/>
              <a:t>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055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0C73933-9484-4794-848E-BE68D98066F9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12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2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7A34C1-8502-45A1-8A18-F07EE6F9F012}" type="slidenum">
              <a:rPr lang="en-AU" altLang="en-US">
                <a:latin typeface="Times New Roman" panose="02020603050405020304" pitchFamily="18" charset="0"/>
              </a:rPr>
              <a:pPr/>
              <a:t>4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37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99BD3B-82C8-4B4C-A240-CDC6A08D3BD6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14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4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6CDE5D-B73E-4CE2-8FC3-F158356A3353}" type="slidenum">
              <a:rPr lang="en-AU" altLang="en-US">
                <a:latin typeface="Times New Roman" panose="02020603050405020304" pitchFamily="18" charset="0"/>
              </a:rPr>
              <a:pPr/>
              <a:t>5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ar-JO" altLang="en-US" dirty="0" smtClean="0"/>
              <a:t>حاول تفهم من هون بس الشرح الرئيسي رح يكون على حل الأسئلة .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1322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A8F0CA-0DDB-4C85-BAA0-C9FB0DDF2249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AE4BFC-E561-4D78-9E27-D1F760597BD9}" type="slidenum">
              <a:rPr lang="en-AU" altLang="en-US">
                <a:latin typeface="Times New Roman" panose="02020603050405020304" pitchFamily="18" charset="0"/>
              </a:rPr>
              <a:pPr/>
              <a:t>6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6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4576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CD9633-87EE-4D20-A8CE-42BE4F66AB8A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8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F6F42D-03CA-4E63-98E3-E781A807CB3B}" type="slidenum">
              <a:rPr lang="en-AU" altLang="en-US">
                <a:latin typeface="Times New Roman" panose="02020603050405020304" pitchFamily="18" charset="0"/>
              </a:rPr>
              <a:pPr/>
              <a:t>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8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6466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108A756-C62E-46DF-8FBD-6B59AD21B425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0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BD8EEE-F396-4414-8084-B14AD2D87E7C}" type="slidenum">
              <a:rPr lang="en-AU" altLang="en-US">
                <a:latin typeface="Times New Roman" panose="02020603050405020304" pitchFamily="18" charset="0"/>
              </a:rPr>
              <a:pPr/>
              <a:t>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0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718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1CF41C-F395-464A-BB68-894F75C691E9}" type="datetime3">
              <a:rPr lang="en-AU" altLang="en-US" smtClean="0">
                <a:latin typeface="Times New Roman" panose="02020603050405020304" pitchFamily="18" charset="0"/>
              </a:rPr>
              <a:pPr/>
              <a:t>25 October, 2022</a:t>
            </a:fld>
            <a:endParaRPr lang="en-AU" altLang="en-US" smtClean="0">
              <a:latin typeface="Times New Roman" panose="02020603050405020304" pitchFamily="18" charset="0"/>
            </a:endParaRPr>
          </a:p>
        </p:txBody>
      </p:sp>
      <p:sp>
        <p:nvSpPr>
          <p:cNvPr id="22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 smtClean="0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2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D1B7B8-4830-4E15-8D66-DAAFB473CE6B}" type="slidenum">
              <a:rPr lang="en-AU" altLang="en-US">
                <a:latin typeface="Times New Roman" panose="02020603050405020304" pitchFamily="18" charset="0"/>
              </a:rPr>
              <a:pPr/>
              <a:t>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2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7890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2159001" y="1125538"/>
            <a:ext cx="38100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2641601" y="1987550"/>
            <a:ext cx="48684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351618" y="2708276"/>
            <a:ext cx="9840383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12192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5" y="339725"/>
            <a:ext cx="181398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12192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2159001" y="549276"/>
            <a:ext cx="38100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17" y="115889"/>
            <a:ext cx="8566149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417" y="188913"/>
            <a:ext cx="97366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13101" y="1844675"/>
            <a:ext cx="7776633" cy="144655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AU" noProof="0" smtClean="0"/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13101" y="2924175"/>
            <a:ext cx="7776633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AU" noProof="0" smtClean="0"/>
          </a:p>
        </p:txBody>
      </p:sp>
    </p:spTree>
    <p:extLst>
      <p:ext uri="{BB962C8B-B14F-4D97-AF65-F5344CB8AC3E}">
        <p14:creationId xmlns:p14="http://schemas.microsoft.com/office/powerpoint/2010/main" val="72793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0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4218" y="146050"/>
            <a:ext cx="1538883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284" y="146050"/>
            <a:ext cx="8068733" cy="60912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1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2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85" y="1125538"/>
            <a:ext cx="5412316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800" y="1125538"/>
            <a:ext cx="541231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7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8197"/>
            <a:ext cx="10972800" cy="76944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9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0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4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034990"/>
            <a:ext cx="4011084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967228"/>
            <a:ext cx="73152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624417" y="260350"/>
            <a:ext cx="4868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12284" y="146050"/>
            <a:ext cx="11013016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AU" altLang="en-US" smtClean="0"/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285" y="1125538"/>
            <a:ext cx="1102783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AU" altLang="en-US" smtClean="0"/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6367" y="6381751"/>
            <a:ext cx="9696451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/>
            </a:lvl1pPr>
          </a:lstStyle>
          <a:p>
            <a:endParaRPr lang="en-US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6308726"/>
            <a:ext cx="18288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5"/>
          <p:cNvSpPr>
            <a:spLocks noChangeArrowheads="1"/>
          </p:cNvSpPr>
          <p:nvPr/>
        </p:nvSpPr>
        <p:spPr bwMode="auto">
          <a:xfrm>
            <a:off x="334434" y="981075"/>
            <a:ext cx="11425767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7688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en-US" smtClean="0">
                <a:solidFill>
                  <a:schemeClr val="tx1"/>
                </a:solidFill>
              </a:rPr>
              <a:t>Chapter 3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Arithmetic for Computers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9270" y="4370725"/>
            <a:ext cx="487363" cy="48736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>
            <a:off x="7352146" y="4433216"/>
            <a:ext cx="1856509" cy="42487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0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Example</a:t>
            </a:r>
            <a:endParaRPr lang="en-AU" altLang="en-US" smtClean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What number is represented by the single-precision float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>
                <a:solidFill>
                  <a:schemeClr val="hlink"/>
                </a:solidFill>
              </a:rPr>
              <a:t>	1</a:t>
            </a:r>
            <a:r>
              <a:rPr lang="en-US" altLang="en-US" smtClean="0">
                <a:solidFill>
                  <a:srgbClr val="008000"/>
                </a:solidFill>
              </a:rPr>
              <a:t>10000001</a:t>
            </a:r>
            <a:r>
              <a:rPr lang="en-US" altLang="en-US" smtClean="0">
                <a:solidFill>
                  <a:schemeClr val="tx2"/>
                </a:solidFill>
              </a:rPr>
              <a:t>01000…00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 = </a:t>
            </a:r>
            <a:r>
              <a:rPr lang="en-US" altLang="en-US" smtClean="0">
                <a:solidFill>
                  <a:schemeClr val="hlink"/>
                </a:solidFill>
              </a:rPr>
              <a:t>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Fraction = </a:t>
            </a:r>
            <a:r>
              <a:rPr lang="en-US" altLang="en-US" smtClean="0">
                <a:solidFill>
                  <a:schemeClr val="tx2"/>
                </a:solidFill>
              </a:rPr>
              <a:t>01000…00</a:t>
            </a:r>
            <a:r>
              <a:rPr lang="en-US" altLang="en-US" baseline="-25000" smtClean="0"/>
              <a:t>2</a:t>
            </a:r>
            <a:endParaRPr lang="en-US" altLang="en-US" smtClean="0">
              <a:solidFill>
                <a:schemeClr val="fol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Fxponent = </a:t>
            </a:r>
            <a:r>
              <a:rPr lang="en-US" altLang="en-US" smtClean="0">
                <a:solidFill>
                  <a:srgbClr val="008000"/>
                </a:solidFill>
              </a:rPr>
              <a:t>10000001</a:t>
            </a:r>
            <a:r>
              <a:rPr lang="en-US" altLang="en-US" baseline="-25000" smtClean="0"/>
              <a:t>2</a:t>
            </a:r>
            <a:r>
              <a:rPr lang="en-US" altLang="en-US" smtClean="0"/>
              <a:t> = 129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x = (–1)</a:t>
            </a:r>
            <a:r>
              <a:rPr lang="en-US" altLang="en-US" baseline="30000" smtClean="0"/>
              <a:t>1</a:t>
            </a:r>
            <a:r>
              <a:rPr lang="en-US" altLang="en-US" smtClean="0"/>
              <a:t> × (1 + 01</a:t>
            </a:r>
            <a:r>
              <a:rPr lang="en-US" altLang="en-US" baseline="-25000" smtClean="0"/>
              <a:t>2</a:t>
            </a:r>
            <a:r>
              <a:rPr lang="en-US" altLang="en-US" smtClean="0"/>
              <a:t>) × 2</a:t>
            </a:r>
            <a:r>
              <a:rPr lang="en-US" altLang="en-US" baseline="30000" smtClean="0"/>
              <a:t>(129 – 127)</a:t>
            </a:r>
            <a:endParaRPr lang="en-US" altLang="en-US" smtClean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/>
              <a:t>	= (–1) × 1.25 × 2</a:t>
            </a:r>
            <a:r>
              <a:rPr lang="en-US" altLang="en-US" baseline="30000" smtClean="0"/>
              <a:t>2</a:t>
            </a:r>
            <a:endParaRPr lang="en-US" altLang="en-US" smtClean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/>
              <a:t>	= –5.0</a:t>
            </a: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82837ED8-642C-4419-8E3D-B1FD04D9435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en-US" sz="140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5402" y="2129594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 bwMode="auto">
          <a:xfrm>
            <a:off x="11255402" y="2725701"/>
            <a:ext cx="480290" cy="2130497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Interpretation of Data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933576"/>
            <a:ext cx="8270875" cy="4303713"/>
          </a:xfrm>
        </p:spPr>
        <p:txBody>
          <a:bodyPr/>
          <a:lstStyle/>
          <a:p>
            <a:pPr eaLnBrk="1" hangingPunct="1"/>
            <a:r>
              <a:rPr lang="en-AU" altLang="en-US" smtClean="0"/>
              <a:t>Bits have no inherent meaning</a:t>
            </a:r>
          </a:p>
          <a:p>
            <a:pPr lvl="1" eaLnBrk="1" hangingPunct="1"/>
            <a:r>
              <a:rPr lang="en-AU" altLang="en-US" smtClean="0"/>
              <a:t>Interpretation depends on the instructions applied</a:t>
            </a:r>
          </a:p>
          <a:p>
            <a:pPr eaLnBrk="1" hangingPunct="1"/>
            <a:r>
              <a:rPr lang="en-AU" altLang="en-US" smtClean="0"/>
              <a:t>Computer representations of numbers</a:t>
            </a:r>
          </a:p>
          <a:p>
            <a:pPr lvl="1" eaLnBrk="1" hangingPunct="1"/>
            <a:r>
              <a:rPr lang="en-AU" altLang="en-US" smtClean="0"/>
              <a:t>Finite range and precision</a:t>
            </a:r>
          </a:p>
          <a:p>
            <a:pPr lvl="1" eaLnBrk="1" hangingPunct="1"/>
            <a:r>
              <a:rPr lang="en-AU" altLang="en-US" smtClean="0"/>
              <a:t>Need to account for this in programs</a:t>
            </a:r>
          </a:p>
        </p:txBody>
      </p:sp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8A1994FD-AA06-414F-A68C-3B119D18160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en-US" sz="1400"/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2208213" y="1258889"/>
            <a:ext cx="286527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panose="020B0A04020102020204" pitchFamily="34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4548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Concluding Remarks</a:t>
            </a:r>
            <a:endParaRPr lang="en-AU" altLang="en-US" smtClean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ISAs support arithmetic</a:t>
            </a:r>
          </a:p>
          <a:p>
            <a:pPr lvl="1" eaLnBrk="1" hangingPunct="1"/>
            <a:r>
              <a:rPr lang="en-US" altLang="en-US" smtClean="0"/>
              <a:t>Signed and unsigned integers</a:t>
            </a:r>
          </a:p>
          <a:p>
            <a:pPr lvl="1" eaLnBrk="1" hangingPunct="1"/>
            <a:r>
              <a:rPr lang="en-US" altLang="en-US" smtClean="0"/>
              <a:t>Floating-point approximation to reals</a:t>
            </a:r>
          </a:p>
          <a:p>
            <a:pPr eaLnBrk="1" hangingPunct="1"/>
            <a:r>
              <a:rPr lang="en-US" altLang="en-US" smtClean="0"/>
              <a:t>Bounded range and precision</a:t>
            </a:r>
          </a:p>
          <a:p>
            <a:pPr lvl="1" eaLnBrk="1" hangingPunct="1"/>
            <a:r>
              <a:rPr lang="en-US" altLang="en-US" smtClean="0"/>
              <a:t>Operations can overflow and underflow</a:t>
            </a:r>
          </a:p>
          <a:p>
            <a:pPr eaLnBrk="1" hangingPunct="1"/>
            <a:r>
              <a:rPr lang="en-US" altLang="en-US" smtClean="0"/>
              <a:t>MIPS ISA</a:t>
            </a:r>
          </a:p>
          <a:p>
            <a:pPr lvl="1" eaLnBrk="1" hangingPunct="1"/>
            <a:r>
              <a:rPr lang="en-US" altLang="en-US" smtClean="0"/>
              <a:t>Core instructions: 54 most frequently used</a:t>
            </a:r>
          </a:p>
          <a:p>
            <a:pPr lvl="2" eaLnBrk="1" hangingPunct="1"/>
            <a:r>
              <a:rPr lang="en-US" altLang="en-US" smtClean="0"/>
              <a:t>100% of SPECINT, 97% of SPECFP</a:t>
            </a:r>
          </a:p>
          <a:p>
            <a:pPr lvl="1" eaLnBrk="1" hangingPunct="1"/>
            <a:r>
              <a:rPr lang="en-US" altLang="en-US" smtClean="0"/>
              <a:t>Other instructions: less frequent</a:t>
            </a:r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1C4FBEAC-203F-4C87-8F8A-FEEF94E032B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en-US" sz="1400"/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 rot="5400000">
            <a:off x="9078119" y="1223169"/>
            <a:ext cx="2813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§3.9 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2150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smtClean="0"/>
              <a:t>Arithmetic for Computers</a:t>
            </a:r>
          </a:p>
        </p:txBody>
      </p:sp>
      <p:sp>
        <p:nvSpPr>
          <p:cNvPr id="717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 altLang="en-US" dirty="0" smtClean="0"/>
              <a:t>Operations on integers</a:t>
            </a:r>
          </a:p>
          <a:p>
            <a:pPr lvl="1" eaLnBrk="1" hangingPunct="1"/>
            <a:r>
              <a:rPr lang="en-AU" altLang="en-US" dirty="0" smtClean="0"/>
              <a:t>Addition and subtraction</a:t>
            </a:r>
          </a:p>
          <a:p>
            <a:pPr lvl="1" eaLnBrk="1" hangingPunct="1"/>
            <a:r>
              <a:rPr lang="en-AU" altLang="en-US" dirty="0" smtClean="0"/>
              <a:t>Multiplication and division</a:t>
            </a:r>
          </a:p>
          <a:p>
            <a:pPr lvl="1" eaLnBrk="1" hangingPunct="1"/>
            <a:r>
              <a:rPr lang="en-AU" altLang="en-US" dirty="0" smtClean="0"/>
              <a:t>Dealing with overflow</a:t>
            </a:r>
          </a:p>
          <a:p>
            <a:pPr eaLnBrk="1" hangingPunct="1"/>
            <a:r>
              <a:rPr lang="en-AU" altLang="en-US" dirty="0" smtClean="0">
                <a:solidFill>
                  <a:srgbClr val="FF0000"/>
                </a:solidFill>
              </a:rPr>
              <a:t>Floating-point </a:t>
            </a:r>
            <a:r>
              <a:rPr lang="en-AU" altLang="en-US" dirty="0" smtClean="0"/>
              <a:t>real numbers</a:t>
            </a:r>
          </a:p>
          <a:p>
            <a:pPr lvl="1" eaLnBrk="1" hangingPunct="1"/>
            <a:r>
              <a:rPr lang="en-AU" altLang="en-US" dirty="0" smtClean="0"/>
              <a:t>Representation and operations </a:t>
            </a:r>
          </a:p>
        </p:txBody>
      </p:sp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10A5710D-92AC-483C-ACCF-F56039DD98BB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AU" altLang="en-US" sz="1400"/>
          </a:p>
        </p:txBody>
      </p:sp>
      <p:sp>
        <p:nvSpPr>
          <p:cNvPr id="7173" name="Text Box 9"/>
          <p:cNvSpPr txBox="1">
            <a:spLocks noChangeArrowheads="1"/>
          </p:cNvSpPr>
          <p:nvPr/>
        </p:nvSpPr>
        <p:spPr bwMode="auto">
          <a:xfrm rot="5400000">
            <a:off x="9541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§3.1 Introduction</a:t>
            </a:r>
          </a:p>
        </p:txBody>
      </p:sp>
    </p:spTree>
    <p:extLst>
      <p:ext uri="{BB962C8B-B14F-4D97-AF65-F5344CB8AC3E}">
        <p14:creationId xmlns:p14="http://schemas.microsoft.com/office/powerpoint/2010/main" val="10129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 Point</a:t>
            </a:r>
            <a:endParaRPr lang="en-AU" altLang="en-US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Representation for non-integral numbers</a:t>
            </a:r>
          </a:p>
          <a:p>
            <a:pPr lvl="1" eaLnBrk="1" hangingPunct="1"/>
            <a:r>
              <a:rPr lang="en-US" altLang="en-US" smtClean="0"/>
              <a:t>Including very small and very large numbers</a:t>
            </a:r>
          </a:p>
          <a:p>
            <a:pPr eaLnBrk="1" hangingPunct="1"/>
            <a:r>
              <a:rPr lang="en-US" altLang="en-US" smtClean="0"/>
              <a:t>Like scientific notation</a:t>
            </a:r>
          </a:p>
          <a:p>
            <a:pPr lvl="1" eaLnBrk="1" hangingPunct="1"/>
            <a:r>
              <a:rPr lang="en-US" altLang="en-US" smtClean="0"/>
              <a:t>–2.34 × 10</a:t>
            </a:r>
            <a:r>
              <a:rPr lang="en-US" altLang="en-US" baseline="30000" smtClean="0"/>
              <a:t>56</a:t>
            </a:r>
            <a:endParaRPr lang="en-US" altLang="en-US" smtClean="0"/>
          </a:p>
          <a:p>
            <a:pPr lvl="1" eaLnBrk="1" hangingPunct="1"/>
            <a:r>
              <a:rPr lang="en-US" altLang="en-US" smtClean="0"/>
              <a:t>+0.002 × 10</a:t>
            </a:r>
            <a:r>
              <a:rPr lang="en-US" altLang="en-US" baseline="30000" smtClean="0"/>
              <a:t>–4</a:t>
            </a:r>
            <a:endParaRPr lang="en-US" altLang="en-US" smtClean="0"/>
          </a:p>
          <a:p>
            <a:pPr lvl="1" eaLnBrk="1" hangingPunct="1"/>
            <a:r>
              <a:rPr lang="en-US" altLang="en-US" smtClean="0"/>
              <a:t>+987.02 × 10</a:t>
            </a:r>
            <a:r>
              <a:rPr lang="en-US" altLang="en-US" baseline="30000" smtClean="0"/>
              <a:t>9</a:t>
            </a:r>
            <a:endParaRPr lang="en-US" altLang="en-US" smtClean="0"/>
          </a:p>
          <a:p>
            <a:pPr eaLnBrk="1" hangingPunct="1"/>
            <a:r>
              <a:rPr lang="en-US" altLang="en-US" smtClean="0"/>
              <a:t>In binary</a:t>
            </a:r>
          </a:p>
          <a:p>
            <a:pPr lvl="1" eaLnBrk="1" hangingPunct="1"/>
            <a:r>
              <a:rPr lang="en-US" altLang="en-US" smtClean="0">
                <a:cs typeface="Arial" panose="020B0604020202020204" pitchFamily="34" charset="0"/>
              </a:rPr>
              <a:t>±1.</a:t>
            </a:r>
            <a:r>
              <a:rPr lang="en-US" altLang="en-US" i="1" smtClean="0">
                <a:cs typeface="Arial" panose="020B0604020202020204" pitchFamily="34" charset="0"/>
              </a:rPr>
              <a:t>xxxxxxx</a:t>
            </a:r>
            <a:r>
              <a:rPr lang="en-US" altLang="en-US" baseline="-25000" smtClean="0">
                <a:cs typeface="Arial" panose="020B0604020202020204" pitchFamily="34" charset="0"/>
              </a:rPr>
              <a:t>2</a:t>
            </a:r>
            <a:r>
              <a:rPr lang="en-US" altLang="en-US" smtClean="0">
                <a:cs typeface="Arial" panose="020B0604020202020204" pitchFamily="34" charset="0"/>
              </a:rPr>
              <a:t> × 2</a:t>
            </a:r>
            <a:r>
              <a:rPr lang="en-US" altLang="en-US" i="1" baseline="30000" smtClean="0">
                <a:cs typeface="Arial" panose="020B0604020202020204" pitchFamily="34" charset="0"/>
              </a:rPr>
              <a:t>yyyy</a:t>
            </a:r>
          </a:p>
          <a:p>
            <a:pPr eaLnBrk="1" hangingPunct="1"/>
            <a:r>
              <a:rPr lang="en-US" altLang="en-US" smtClean="0"/>
              <a:t>Types </a:t>
            </a:r>
            <a:r>
              <a:rPr lang="en-US" altLang="en-US" smtClean="0">
                <a:latin typeface="Lucida Console" panose="020B0609040504020204" pitchFamily="49" charset="0"/>
              </a:rPr>
              <a:t>float</a:t>
            </a:r>
            <a:r>
              <a:rPr lang="en-US" altLang="en-US" smtClean="0"/>
              <a:t> and </a:t>
            </a:r>
            <a:r>
              <a:rPr lang="en-US" altLang="en-US" smtClean="0">
                <a:latin typeface="Lucida Console" panose="020B0609040504020204" pitchFamily="49" charset="0"/>
              </a:rPr>
              <a:t>double</a:t>
            </a:r>
            <a:r>
              <a:rPr lang="en-US" altLang="en-US" smtClean="0"/>
              <a:t> in C</a:t>
            </a:r>
            <a:endParaRPr lang="en-AU" altLang="en-US" smtClean="0"/>
          </a:p>
        </p:txBody>
      </p:sp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61F2197-CB7C-455C-B1E9-3A10E86D99F5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AU" altLang="en-US" sz="1400"/>
          </a:p>
        </p:txBody>
      </p:sp>
      <p:sp>
        <p:nvSpPr>
          <p:cNvPr id="9221" name="AutoShape 4"/>
          <p:cNvSpPr>
            <a:spLocks/>
          </p:cNvSpPr>
          <p:nvPr/>
        </p:nvSpPr>
        <p:spPr bwMode="auto">
          <a:xfrm>
            <a:off x="6743701" y="2924175"/>
            <a:ext cx="1508125" cy="401638"/>
          </a:xfrm>
          <a:prstGeom prst="borderCallout1">
            <a:avLst>
              <a:gd name="adj1" fmla="val 28458"/>
              <a:gd name="adj2" fmla="val -5051"/>
              <a:gd name="adj3" fmla="val 28458"/>
              <a:gd name="adj4" fmla="val -910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normalized</a:t>
            </a:r>
            <a:endParaRPr lang="en-AU" altLang="en-US" sz="1800" dirty="0">
              <a:solidFill>
                <a:srgbClr val="FF0000"/>
              </a:solidFill>
            </a:endParaRPr>
          </a:p>
        </p:txBody>
      </p:sp>
      <p:sp>
        <p:nvSpPr>
          <p:cNvPr id="9222" name="AutoShape 5"/>
          <p:cNvSpPr>
            <a:spLocks/>
          </p:cNvSpPr>
          <p:nvPr/>
        </p:nvSpPr>
        <p:spPr bwMode="auto">
          <a:xfrm>
            <a:off x="7175500" y="3573464"/>
            <a:ext cx="1944688" cy="401637"/>
          </a:xfrm>
          <a:prstGeom prst="borderCallout1">
            <a:avLst>
              <a:gd name="adj1" fmla="val 28458"/>
              <a:gd name="adj2" fmla="val -3917"/>
              <a:gd name="adj3" fmla="val -2370"/>
              <a:gd name="adj4" fmla="val -872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not normalized</a:t>
            </a:r>
            <a:endParaRPr lang="en-AU" altLang="en-US" sz="1800" dirty="0">
              <a:solidFill>
                <a:srgbClr val="FF0000"/>
              </a:solidFill>
            </a:endParaRPr>
          </a:p>
        </p:txBody>
      </p:sp>
      <p:sp>
        <p:nvSpPr>
          <p:cNvPr id="9223" name="Line 6"/>
          <p:cNvSpPr>
            <a:spLocks noChangeShapeType="1"/>
          </p:cNvSpPr>
          <p:nvPr/>
        </p:nvSpPr>
        <p:spPr bwMode="auto">
          <a:xfrm flipH="1">
            <a:off x="5591175" y="3790950"/>
            <a:ext cx="15128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 rot="5400000">
            <a:off x="9440069" y="861219"/>
            <a:ext cx="2089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§3.5 Floating Point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3143" y="2089150"/>
            <a:ext cx="487363" cy="48736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 bwMode="auto">
          <a:xfrm>
            <a:off x="11255402" y="2725701"/>
            <a:ext cx="480290" cy="2130497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01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 Point Standard</a:t>
            </a:r>
            <a:endParaRPr lang="en-AU" altLang="en-US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Defined by IEEE </a:t>
            </a:r>
            <a:r>
              <a:rPr lang="en-US" altLang="en-US" dirty="0" err="1" smtClean="0"/>
              <a:t>Std</a:t>
            </a:r>
            <a:r>
              <a:rPr lang="en-US" altLang="en-US" dirty="0" smtClean="0"/>
              <a:t> 754-1985</a:t>
            </a:r>
          </a:p>
          <a:p>
            <a:pPr eaLnBrk="1" hangingPunct="1"/>
            <a:r>
              <a:rPr lang="en-US" altLang="en-US" dirty="0" smtClean="0"/>
              <a:t>Developed in response to divergence of representations</a:t>
            </a:r>
          </a:p>
          <a:p>
            <a:pPr lvl="1" eaLnBrk="1" hangingPunct="1"/>
            <a:r>
              <a:rPr lang="en-US" altLang="en-US" dirty="0" smtClean="0"/>
              <a:t>Portability issues for scientific code</a:t>
            </a:r>
          </a:p>
          <a:p>
            <a:pPr eaLnBrk="1" hangingPunct="1"/>
            <a:r>
              <a:rPr lang="en-US" altLang="en-US" dirty="0" smtClean="0"/>
              <a:t>Now almost universally adopted</a:t>
            </a:r>
          </a:p>
          <a:p>
            <a:pPr eaLnBrk="1" hangingPunct="1"/>
            <a:r>
              <a:rPr lang="en-US" altLang="en-US" dirty="0" smtClean="0"/>
              <a:t>Two representations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Single precision (32-bit)</a:t>
            </a:r>
          </a:p>
          <a:p>
            <a:pPr lvl="1" eaLnBrk="1" hangingPunct="1"/>
            <a:r>
              <a:rPr lang="en-US" altLang="en-US" dirty="0" smtClean="0">
                <a:solidFill>
                  <a:srgbClr val="FF0000"/>
                </a:solidFill>
              </a:rPr>
              <a:t>Double precision (64-bit) </a:t>
            </a:r>
            <a:endParaRPr lang="en-AU" altLang="en-US" dirty="0" smtClean="0">
              <a:solidFill>
                <a:srgbClr val="FF0000"/>
              </a:solidFill>
            </a:endParaRPr>
          </a:p>
        </p:txBody>
      </p:sp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0FD27A18-E7CD-4021-A738-185FF4219E9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18457" y="4106791"/>
            <a:ext cx="480290" cy="2130497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8457" y="34377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IEEE Floating-Point Format</a:t>
            </a:r>
          </a:p>
        </p:txBody>
      </p:sp>
      <p:sp>
        <p:nvSpPr>
          <p:cNvPr id="13316" name="Rectangle 11"/>
          <p:cNvSpPr>
            <a:spLocks noGrp="1" noChangeArrowheads="1"/>
          </p:cNvSpPr>
          <p:nvPr>
            <p:ph idx="1"/>
          </p:nvPr>
        </p:nvSpPr>
        <p:spPr>
          <a:xfrm>
            <a:off x="2208214" y="3573464"/>
            <a:ext cx="8270875" cy="26638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S: sign bit (0 </a:t>
            </a:r>
            <a:r>
              <a:rPr lang="en-US" altLang="en-US" sz="2400" dirty="0">
                <a:sym typeface="Symbol" panose="05050102010706020507" pitchFamily="18" charset="2"/>
              </a:rPr>
              <a:t> non-negative, 1  negative)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Normalize significand: 1.0 ≤ |significand| &lt; 2.0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Always has a leading pre-binary-point 1 bit, so no need to represent it explicitly (hidden bit)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Significand is Fraction with the “1.” restored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Exponent: excess representation: actual exponent + Bias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Ensures exponent is unsigned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Single: Bias = 127; Double: Bias = 1023</a:t>
            </a:r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9B2D2B6D-DE14-431D-823E-3AE931CC9DD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en-US" sz="1400"/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3073401" y="1917700"/>
            <a:ext cx="35877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S</a:t>
            </a:r>
          </a:p>
        </p:txBody>
      </p:sp>
      <p:sp>
        <p:nvSpPr>
          <p:cNvPr id="13318" name="Text Box 5"/>
          <p:cNvSpPr txBox="1">
            <a:spLocks noChangeArrowheads="1"/>
          </p:cNvSpPr>
          <p:nvPr/>
        </p:nvSpPr>
        <p:spPr bwMode="auto">
          <a:xfrm>
            <a:off x="3432176" y="1917700"/>
            <a:ext cx="158432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Exponent</a:t>
            </a:r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5018089" y="1917700"/>
            <a:ext cx="3671887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Fraction</a:t>
            </a:r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3360739" y="1196976"/>
            <a:ext cx="1857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ahoma" panose="020B0604030504040204" pitchFamily="34" charset="0"/>
              </a:rPr>
              <a:t>single: </a:t>
            </a:r>
            <a:r>
              <a:rPr lang="en-US" altLang="en-US" sz="2000" dirty="0">
                <a:solidFill>
                  <a:srgbClr val="FF0000"/>
                </a:solidFill>
                <a:latin typeface="Tahoma" panose="020B0604030504040204" pitchFamily="34" charset="0"/>
              </a:rPr>
              <a:t>8</a:t>
            </a:r>
            <a:r>
              <a:rPr lang="en-US" altLang="en-US" sz="2000" dirty="0">
                <a:latin typeface="Tahoma" panose="020B0604030504040204" pitchFamily="34" charset="0"/>
              </a:rPr>
              <a:t> bits</a:t>
            </a:r>
            <a:br>
              <a:rPr lang="en-US" altLang="en-US" sz="2000" dirty="0">
                <a:latin typeface="Tahoma" panose="020B0604030504040204" pitchFamily="34" charset="0"/>
              </a:rPr>
            </a:br>
            <a:r>
              <a:rPr lang="en-US" altLang="en-US" sz="2000" dirty="0">
                <a:latin typeface="Tahoma" panose="020B0604030504040204" pitchFamily="34" charset="0"/>
              </a:rPr>
              <a:t>double: </a:t>
            </a:r>
            <a:r>
              <a:rPr lang="en-US" altLang="en-US" sz="2000" dirty="0">
                <a:solidFill>
                  <a:srgbClr val="FF0000"/>
                </a:solidFill>
                <a:latin typeface="Tahoma" panose="020B0604030504040204" pitchFamily="34" charset="0"/>
              </a:rPr>
              <a:t>11</a:t>
            </a:r>
            <a:r>
              <a:rPr lang="en-US" altLang="en-US" sz="2000" dirty="0">
                <a:latin typeface="Tahoma" panose="020B0604030504040204" pitchFamily="34" charset="0"/>
              </a:rPr>
              <a:t> bits</a:t>
            </a:r>
          </a:p>
        </p:txBody>
      </p:sp>
      <p:sp>
        <p:nvSpPr>
          <p:cNvPr id="13321" name="Text Box 8"/>
          <p:cNvSpPr txBox="1">
            <a:spLocks noChangeArrowheads="1"/>
          </p:cNvSpPr>
          <p:nvPr/>
        </p:nvSpPr>
        <p:spPr bwMode="auto">
          <a:xfrm>
            <a:off x="5951539" y="1196976"/>
            <a:ext cx="1857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ahoma" panose="020B0604030504040204" pitchFamily="34" charset="0"/>
              </a:rPr>
              <a:t>single: </a:t>
            </a:r>
            <a:r>
              <a:rPr lang="en-US" altLang="en-US" sz="2000" dirty="0">
                <a:solidFill>
                  <a:srgbClr val="FF0000"/>
                </a:solidFill>
                <a:latin typeface="Tahoma" panose="020B0604030504040204" pitchFamily="34" charset="0"/>
              </a:rPr>
              <a:t>23</a:t>
            </a:r>
            <a:r>
              <a:rPr lang="en-US" altLang="en-US" sz="2000" dirty="0">
                <a:latin typeface="Tahoma" panose="020B0604030504040204" pitchFamily="34" charset="0"/>
              </a:rPr>
              <a:t> bits</a:t>
            </a:r>
            <a:br>
              <a:rPr lang="en-US" altLang="en-US" sz="2000" dirty="0">
                <a:latin typeface="Tahoma" panose="020B0604030504040204" pitchFamily="34" charset="0"/>
              </a:rPr>
            </a:br>
            <a:r>
              <a:rPr lang="en-US" altLang="en-US" sz="2000" dirty="0">
                <a:latin typeface="Tahoma" panose="020B0604030504040204" pitchFamily="34" charset="0"/>
              </a:rPr>
              <a:t>double: </a:t>
            </a:r>
            <a:r>
              <a:rPr lang="en-US" altLang="en-US" sz="2000" dirty="0">
                <a:solidFill>
                  <a:srgbClr val="FF0000"/>
                </a:solidFill>
                <a:latin typeface="Tahoma" panose="020B0604030504040204" pitchFamily="34" charset="0"/>
              </a:rPr>
              <a:t>52 </a:t>
            </a:r>
            <a:r>
              <a:rPr lang="en-US" altLang="en-US" sz="2000" dirty="0">
                <a:latin typeface="Tahoma" panose="020B0604030504040204" pitchFamily="34" charset="0"/>
              </a:rPr>
              <a:t>bits</a:t>
            </a:r>
          </a:p>
        </p:txBody>
      </p:sp>
      <p:graphicFrame>
        <p:nvGraphicFramePr>
          <p:cNvPr id="13322" name="Object 9"/>
          <p:cNvGraphicFramePr>
            <a:graphicFrameLocks noChangeAspect="1"/>
          </p:cNvGraphicFramePr>
          <p:nvPr/>
        </p:nvGraphicFramePr>
        <p:xfrm>
          <a:off x="3000375" y="2667000"/>
          <a:ext cx="5867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4" imgW="2451100" imgH="228600" progId="Equation.3">
                  <p:embed/>
                </p:oleObj>
              </mc:Choice>
              <mc:Fallback>
                <p:oleObj name="Equation" r:id="rId4" imgW="2451100" imgH="228600" progId="Equation.3">
                  <p:embed/>
                  <p:pic>
                    <p:nvPicPr>
                      <p:cNvPr id="1332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2667000"/>
                        <a:ext cx="5867400" cy="5461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77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Single-Precision Range</a:t>
            </a:r>
          </a:p>
        </p:txBody>
      </p:sp>
      <p:sp>
        <p:nvSpPr>
          <p:cNvPr id="15364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/>
              <a:t>Exponents 00000000 and 11111111 reserved</a:t>
            </a:r>
          </a:p>
          <a:p>
            <a:pPr eaLnBrk="1" hangingPunct="1"/>
            <a:r>
              <a:rPr lang="en-US" altLang="en-US"/>
              <a:t>Smallest value</a:t>
            </a:r>
          </a:p>
          <a:p>
            <a:pPr lvl="1" eaLnBrk="1" hangingPunct="1"/>
            <a:r>
              <a:rPr lang="en-US" altLang="en-US"/>
              <a:t>Exponent: 00000001</a:t>
            </a:r>
            <a:br>
              <a:rPr lang="en-US" altLang="en-US"/>
            </a:br>
            <a:r>
              <a:rPr lang="en-US" altLang="en-US">
                <a:sym typeface="Symbol" panose="05050102010706020507" pitchFamily="18" charset="2"/>
              </a:rPr>
              <a:t> actual exponent = 1 – 127 = –126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Fraction: 000…00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 significand = 1.0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±1.0 × 2</a:t>
            </a:r>
            <a:r>
              <a:rPr lang="en-US" altLang="en-US" baseline="30000">
                <a:sym typeface="Symbol" panose="05050102010706020507" pitchFamily="18" charset="2"/>
              </a:rPr>
              <a:t>–126</a:t>
            </a:r>
            <a:r>
              <a:rPr lang="en-US" altLang="en-US">
                <a:sym typeface="Symbol" panose="05050102010706020507" pitchFamily="18" charset="2"/>
              </a:rPr>
              <a:t> ≈ ±1.2 × 10</a:t>
            </a:r>
            <a:r>
              <a:rPr lang="en-US" altLang="en-US" baseline="30000">
                <a:sym typeface="Symbol" panose="05050102010706020507" pitchFamily="18" charset="2"/>
              </a:rPr>
              <a:t>–38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Largest value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exponent: 11111110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>
                <a:sym typeface="Symbol" panose="05050102010706020507" pitchFamily="18" charset="2"/>
              </a:rPr>
              <a:t> actual exponent = 254 – 127 = +127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Fraction: 111…11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 significand ≈ 2.0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±2.0 × 2</a:t>
            </a:r>
            <a:r>
              <a:rPr lang="en-US" altLang="en-US" baseline="30000">
                <a:sym typeface="Symbol" panose="05050102010706020507" pitchFamily="18" charset="2"/>
              </a:rPr>
              <a:t>+127</a:t>
            </a:r>
            <a:r>
              <a:rPr lang="en-US" altLang="en-US">
                <a:sym typeface="Symbol" panose="05050102010706020507" pitchFamily="18" charset="2"/>
              </a:rPr>
              <a:t> ≈ ±3.4 × 10</a:t>
            </a:r>
            <a:r>
              <a:rPr lang="en-US" altLang="en-US" baseline="30000">
                <a:sym typeface="Symbol" panose="05050102010706020507" pitchFamily="18" charset="2"/>
              </a:rPr>
              <a:t>+38</a:t>
            </a:r>
          </a:p>
        </p:txBody>
      </p:sp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D4115179-3F62-4DFE-9760-D99C2585F0DC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144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Double-Precision Range</a:t>
            </a:r>
          </a:p>
        </p:txBody>
      </p:sp>
      <p:sp>
        <p:nvSpPr>
          <p:cNvPr id="17412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/>
              <a:t>Exponents 0000…00 and 1111…11 reserved</a:t>
            </a:r>
          </a:p>
          <a:p>
            <a:pPr eaLnBrk="1" hangingPunct="1"/>
            <a:r>
              <a:rPr lang="en-US" altLang="en-US"/>
              <a:t>Smallest value</a:t>
            </a:r>
          </a:p>
          <a:p>
            <a:pPr lvl="1" eaLnBrk="1" hangingPunct="1"/>
            <a:r>
              <a:rPr lang="en-US" altLang="en-US"/>
              <a:t>Exponent: 00000000001</a:t>
            </a:r>
            <a:br>
              <a:rPr lang="en-US" altLang="en-US"/>
            </a:br>
            <a:r>
              <a:rPr lang="en-US" altLang="en-US">
                <a:sym typeface="Symbol" panose="05050102010706020507" pitchFamily="18" charset="2"/>
              </a:rPr>
              <a:t> actual exponent = 1 – 1023 = –1022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Fraction: 000…00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 significand = 1.0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±1.0 × 2</a:t>
            </a:r>
            <a:r>
              <a:rPr lang="en-US" altLang="en-US" baseline="30000">
                <a:sym typeface="Symbol" panose="05050102010706020507" pitchFamily="18" charset="2"/>
              </a:rPr>
              <a:t>–1022</a:t>
            </a:r>
            <a:r>
              <a:rPr lang="en-US" altLang="en-US">
                <a:sym typeface="Symbol" panose="05050102010706020507" pitchFamily="18" charset="2"/>
              </a:rPr>
              <a:t> ≈ ±2.2 × 10</a:t>
            </a:r>
            <a:r>
              <a:rPr lang="en-US" altLang="en-US" baseline="30000">
                <a:sym typeface="Symbol" panose="05050102010706020507" pitchFamily="18" charset="2"/>
              </a:rPr>
              <a:t>–308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Largest value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Exponent: 11111111110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>
                <a:sym typeface="Symbol" panose="05050102010706020507" pitchFamily="18" charset="2"/>
              </a:rPr>
              <a:t> actual exponent = 2046 – 1023 = +1023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Fraction: 111…11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 significand ≈ 2.0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±2.0 × 2</a:t>
            </a:r>
            <a:r>
              <a:rPr lang="en-US" altLang="en-US" baseline="30000">
                <a:sym typeface="Symbol" panose="05050102010706020507" pitchFamily="18" charset="2"/>
              </a:rPr>
              <a:t>+1023</a:t>
            </a:r>
            <a:r>
              <a:rPr lang="en-US" altLang="en-US">
                <a:sym typeface="Symbol" panose="05050102010706020507" pitchFamily="18" charset="2"/>
              </a:rPr>
              <a:t> ≈ ±1.8 × 10</a:t>
            </a:r>
            <a:r>
              <a:rPr lang="en-US" altLang="en-US" baseline="30000">
                <a:sym typeface="Symbol" panose="05050102010706020507" pitchFamily="18" charset="2"/>
              </a:rPr>
              <a:t>+308</a:t>
            </a:r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F105641B-8538-4BC0-B3DA-9D8E6325981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28384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Precision</a:t>
            </a:r>
          </a:p>
        </p:txBody>
      </p:sp>
      <p:sp>
        <p:nvSpPr>
          <p:cNvPr id="1946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Relative precision</a:t>
            </a:r>
          </a:p>
          <a:p>
            <a:pPr lvl="1" eaLnBrk="1" hangingPunct="1"/>
            <a:r>
              <a:rPr lang="en-US" altLang="en-US" dirty="0" smtClean="0"/>
              <a:t>all fraction bits are significant</a:t>
            </a:r>
          </a:p>
          <a:p>
            <a:pPr lvl="1" eaLnBrk="1" hangingPunct="1"/>
            <a:r>
              <a:rPr lang="en-US" altLang="en-US" dirty="0" smtClean="0"/>
              <a:t>Single: </a:t>
            </a:r>
            <a:r>
              <a:rPr lang="en-US" altLang="en-US" dirty="0" err="1" smtClean="0"/>
              <a:t>approx</a:t>
            </a:r>
            <a:r>
              <a:rPr lang="en-US" altLang="en-US" dirty="0" smtClean="0"/>
              <a:t> 2</a:t>
            </a:r>
            <a:r>
              <a:rPr lang="en-US" altLang="en-US" baseline="30000" dirty="0" smtClean="0"/>
              <a:t>–23</a:t>
            </a:r>
          </a:p>
          <a:p>
            <a:pPr lvl="2" eaLnBrk="1" hangingPunct="1"/>
            <a:r>
              <a:rPr lang="en-US" altLang="en-US" dirty="0" smtClean="0"/>
              <a:t>Equivalent to 23 × log</a:t>
            </a:r>
            <a:r>
              <a:rPr lang="en-US" altLang="en-US" baseline="-25000" dirty="0" smtClean="0"/>
              <a:t>10</a:t>
            </a:r>
            <a:r>
              <a:rPr lang="en-US" altLang="en-US" dirty="0" smtClean="0"/>
              <a:t>2 ≈ 23 × 0.3 ≈ </a:t>
            </a:r>
            <a:r>
              <a:rPr lang="en-US" altLang="en-US" dirty="0" smtClean="0">
                <a:solidFill>
                  <a:srgbClr val="FF0000"/>
                </a:solidFill>
              </a:rPr>
              <a:t>6 decimal digits of precision</a:t>
            </a:r>
          </a:p>
          <a:p>
            <a:pPr lvl="1" eaLnBrk="1" hangingPunct="1"/>
            <a:r>
              <a:rPr lang="en-US" altLang="en-US" dirty="0" smtClean="0"/>
              <a:t>Double: </a:t>
            </a:r>
            <a:r>
              <a:rPr lang="en-US" altLang="en-US" dirty="0" err="1" smtClean="0"/>
              <a:t>approx</a:t>
            </a:r>
            <a:r>
              <a:rPr lang="en-US" altLang="en-US" dirty="0" smtClean="0"/>
              <a:t> 2</a:t>
            </a:r>
            <a:r>
              <a:rPr lang="en-US" altLang="en-US" baseline="30000" dirty="0" smtClean="0"/>
              <a:t>–52</a:t>
            </a:r>
          </a:p>
          <a:p>
            <a:pPr lvl="2" eaLnBrk="1" hangingPunct="1"/>
            <a:r>
              <a:rPr lang="en-US" altLang="en-US" dirty="0" smtClean="0"/>
              <a:t>Equivalent to 52 × log</a:t>
            </a:r>
            <a:r>
              <a:rPr lang="en-US" altLang="en-US" baseline="-25000" dirty="0" smtClean="0"/>
              <a:t>10</a:t>
            </a:r>
            <a:r>
              <a:rPr lang="en-US" altLang="en-US" dirty="0" smtClean="0"/>
              <a:t>2 ≈ 52 × 0.3 ≈ </a:t>
            </a:r>
            <a:r>
              <a:rPr lang="en-US" altLang="en-US" dirty="0" smtClean="0">
                <a:solidFill>
                  <a:srgbClr val="FF0000"/>
                </a:solidFill>
              </a:rPr>
              <a:t>16 decimal digits of precision</a:t>
            </a:r>
          </a:p>
        </p:txBody>
      </p:sp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2F02C6DE-1FF0-4792-8730-A9BCE2B5284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en-US" sz="1400"/>
          </a:p>
        </p:txBody>
      </p:sp>
    </p:spTree>
    <p:extLst>
      <p:ext uri="{BB962C8B-B14F-4D97-AF65-F5344CB8AC3E}">
        <p14:creationId xmlns:p14="http://schemas.microsoft.com/office/powerpoint/2010/main" val="38413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Floating-Point Example</a:t>
            </a:r>
            <a:endParaRPr lang="en-AU" altLang="en-US" smtClean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Represent –0.75</a:t>
            </a:r>
          </a:p>
          <a:p>
            <a:pPr lvl="1" eaLnBrk="1" hangingPunct="1"/>
            <a:r>
              <a:rPr lang="en-US" altLang="en-US" smtClean="0"/>
              <a:t>–0.75 = (–1)</a:t>
            </a:r>
            <a:r>
              <a:rPr lang="en-US" altLang="en-US" baseline="30000" smtClean="0"/>
              <a:t>1</a:t>
            </a:r>
            <a:r>
              <a:rPr lang="en-US" altLang="en-US" smtClean="0"/>
              <a:t> × 1.1</a:t>
            </a:r>
            <a:r>
              <a:rPr lang="en-US" altLang="en-US" baseline="-25000" smtClean="0"/>
              <a:t>2</a:t>
            </a:r>
            <a:r>
              <a:rPr lang="en-US" altLang="en-US" smtClean="0"/>
              <a:t> × 2</a:t>
            </a:r>
            <a:r>
              <a:rPr lang="en-US" altLang="en-US" baseline="30000" smtClean="0"/>
              <a:t>–1</a:t>
            </a:r>
          </a:p>
          <a:p>
            <a:pPr lvl="1" eaLnBrk="1" hangingPunct="1"/>
            <a:r>
              <a:rPr lang="en-US" altLang="en-US" smtClean="0"/>
              <a:t>S = </a:t>
            </a:r>
            <a:r>
              <a:rPr lang="en-US" altLang="en-US" smtClean="0">
                <a:solidFill>
                  <a:schemeClr val="hlink"/>
                </a:solidFill>
              </a:rPr>
              <a:t>1</a:t>
            </a:r>
          </a:p>
          <a:p>
            <a:pPr lvl="1" eaLnBrk="1" hangingPunct="1"/>
            <a:r>
              <a:rPr lang="en-US" altLang="en-US" smtClean="0"/>
              <a:t>Fraction = </a:t>
            </a:r>
            <a:r>
              <a:rPr lang="en-US" altLang="en-US" smtClean="0">
                <a:solidFill>
                  <a:schemeClr val="tx2"/>
                </a:solidFill>
              </a:rPr>
              <a:t>1000…00</a:t>
            </a:r>
            <a:r>
              <a:rPr lang="en-US" altLang="en-US" baseline="-25000" smtClean="0"/>
              <a:t>2</a:t>
            </a:r>
            <a:endParaRPr lang="en-US" altLang="en-US" smtClean="0">
              <a:solidFill>
                <a:schemeClr val="folHlink"/>
              </a:solidFill>
            </a:endParaRPr>
          </a:p>
          <a:p>
            <a:pPr lvl="1" eaLnBrk="1" hangingPunct="1"/>
            <a:r>
              <a:rPr lang="en-US" altLang="en-US" smtClean="0"/>
              <a:t>Exponent = –1 + Bias</a:t>
            </a:r>
          </a:p>
          <a:p>
            <a:pPr lvl="2" eaLnBrk="1" hangingPunct="1"/>
            <a:r>
              <a:rPr lang="en-US" altLang="en-US" smtClean="0"/>
              <a:t>Single: –1 + 127 = 126 = </a:t>
            </a:r>
            <a:r>
              <a:rPr lang="en-US" altLang="en-US" smtClean="0">
                <a:solidFill>
                  <a:srgbClr val="008000"/>
                </a:solidFill>
              </a:rPr>
              <a:t>01111110</a:t>
            </a:r>
            <a:r>
              <a:rPr lang="en-US" altLang="en-US" baseline="-25000" smtClean="0"/>
              <a:t>2</a:t>
            </a:r>
            <a:endParaRPr lang="en-US" altLang="en-US" smtClean="0"/>
          </a:p>
          <a:p>
            <a:pPr lvl="2" eaLnBrk="1" hangingPunct="1"/>
            <a:r>
              <a:rPr lang="en-US" altLang="en-US" smtClean="0"/>
              <a:t>Double: –1 + 1023 = 1022 = </a:t>
            </a:r>
            <a:r>
              <a:rPr lang="en-US" altLang="en-US" smtClean="0">
                <a:solidFill>
                  <a:srgbClr val="008000"/>
                </a:solidFill>
              </a:rPr>
              <a:t>01111111110</a:t>
            </a:r>
            <a:r>
              <a:rPr lang="en-US" altLang="en-US" baseline="-25000" smtClean="0"/>
              <a:t>2</a:t>
            </a:r>
            <a:endParaRPr lang="en-US" altLang="en-US" smtClean="0"/>
          </a:p>
          <a:p>
            <a:pPr eaLnBrk="1" hangingPunct="1"/>
            <a:r>
              <a:rPr lang="en-US" altLang="en-US" smtClean="0"/>
              <a:t>Single: </a:t>
            </a:r>
            <a:r>
              <a:rPr lang="en-US" altLang="en-US" smtClean="0">
                <a:solidFill>
                  <a:schemeClr val="hlink"/>
                </a:solidFill>
              </a:rPr>
              <a:t>1</a:t>
            </a:r>
            <a:r>
              <a:rPr lang="en-US" altLang="en-US" smtClean="0">
                <a:solidFill>
                  <a:srgbClr val="008000"/>
                </a:solidFill>
              </a:rPr>
              <a:t>01111110</a:t>
            </a:r>
            <a:r>
              <a:rPr lang="en-US" altLang="en-US" smtClean="0">
                <a:solidFill>
                  <a:schemeClr val="tx2"/>
                </a:solidFill>
              </a:rPr>
              <a:t>1000…00</a:t>
            </a:r>
          </a:p>
          <a:p>
            <a:pPr eaLnBrk="1" hangingPunct="1"/>
            <a:r>
              <a:rPr lang="en-US" altLang="en-US" smtClean="0"/>
              <a:t>Double: </a:t>
            </a:r>
            <a:r>
              <a:rPr lang="en-US" altLang="en-US" smtClean="0">
                <a:solidFill>
                  <a:schemeClr val="hlink"/>
                </a:solidFill>
              </a:rPr>
              <a:t>1</a:t>
            </a:r>
            <a:r>
              <a:rPr lang="en-US" altLang="en-US" smtClean="0">
                <a:solidFill>
                  <a:srgbClr val="008000"/>
                </a:solidFill>
              </a:rPr>
              <a:t>01111111110</a:t>
            </a:r>
            <a:r>
              <a:rPr lang="en-US" altLang="en-US" smtClean="0">
                <a:solidFill>
                  <a:schemeClr val="tx2"/>
                </a:solidFill>
              </a:rPr>
              <a:t>1000…00</a:t>
            </a:r>
          </a:p>
        </p:txBody>
      </p:sp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9DF8E45E-EC4E-4163-8A7D-03FF12B56CD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en-US" sz="1400"/>
          </a:p>
        </p:txBody>
      </p:sp>
      <p:sp>
        <p:nvSpPr>
          <p:cNvPr id="5" name="Up Arrow 4"/>
          <p:cNvSpPr/>
          <p:nvPr/>
        </p:nvSpPr>
        <p:spPr bwMode="auto">
          <a:xfrm>
            <a:off x="11255402" y="2725701"/>
            <a:ext cx="480290" cy="2130497"/>
          </a:xfrm>
          <a:prstGeom prst="up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8329" y="20665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3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3" id="{978C5F0D-CD90-4A1E-8744-56D94DF87A2B}" vid="{2FF4FBF4-AA40-4DFA-B3C8-2C9C360A4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Theme13</Template>
  <TotalTime>55</TotalTime>
  <Words>653</Words>
  <Application>Microsoft Office PowerPoint</Application>
  <PresentationFormat>Widescreen</PresentationFormat>
  <Paragraphs>169</Paragraphs>
  <Slides>12</Slides>
  <Notes>12</Notes>
  <HiddenSlides>0</HiddenSlides>
  <MMClips>5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Black</vt:lpstr>
      <vt:lpstr>Calibri</vt:lpstr>
      <vt:lpstr>Lucida Console</vt:lpstr>
      <vt:lpstr>Symbol</vt:lpstr>
      <vt:lpstr>Tahoma</vt:lpstr>
      <vt:lpstr>Times New Roman</vt:lpstr>
      <vt:lpstr>Wingdings</vt:lpstr>
      <vt:lpstr>Theme13</vt:lpstr>
      <vt:lpstr>Equation</vt:lpstr>
      <vt:lpstr>Chapter 3</vt:lpstr>
      <vt:lpstr>Arithmetic for Computers</vt:lpstr>
      <vt:lpstr>Floating Point</vt:lpstr>
      <vt:lpstr>Floating Point Standard</vt:lpstr>
      <vt:lpstr>IEEE Floating-Point Format</vt:lpstr>
      <vt:lpstr>Single-Precision Range</vt:lpstr>
      <vt:lpstr>Double-Precision Range</vt:lpstr>
      <vt:lpstr>Floating-Point Precision</vt:lpstr>
      <vt:lpstr>Floating-Point Example</vt:lpstr>
      <vt:lpstr>Floating-Point Example</vt:lpstr>
      <vt:lpstr>Interpretation of Data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NTC</dc:creator>
  <cp:lastModifiedBy>NTC</cp:lastModifiedBy>
  <cp:revision>4</cp:revision>
  <dcterms:created xsi:type="dcterms:W3CDTF">2022-10-25T02:47:00Z</dcterms:created>
  <dcterms:modified xsi:type="dcterms:W3CDTF">2022-10-25T04:02:40Z</dcterms:modified>
</cp:coreProperties>
</file>